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9" r:id="rId4"/>
    <p:sldId id="258" r:id="rId5"/>
    <p:sldId id="271" r:id="rId6"/>
    <p:sldId id="259" r:id="rId7"/>
    <p:sldId id="260" r:id="rId8"/>
    <p:sldId id="261" r:id="rId9"/>
    <p:sldId id="264" r:id="rId10"/>
    <p:sldId id="267" r:id="rId11"/>
    <p:sldId id="270" r:id="rId12"/>
    <p:sldId id="268"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2639" autoAdjust="0"/>
  </p:normalViewPr>
  <p:slideViewPr>
    <p:cSldViewPr snapToGrid="0">
      <p:cViewPr varScale="1">
        <p:scale>
          <a:sx n="61" d="100"/>
          <a:sy n="61" d="100"/>
        </p:scale>
        <p:origin x="36"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B2DC51-D9E8-49C2-A4EE-AC18CA5FAD2A}" type="datetimeFigureOut">
              <a:rPr lang="en-US" smtClean="0"/>
              <a:t>6/12/2021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85A6BA-72DA-40E7-9748-D6D214055BBD}" type="slidenum">
              <a:rPr lang="en-US" smtClean="0"/>
              <a:t>‹#›</a:t>
            </a:fld>
            <a:endParaRPr lang="en-US"/>
          </a:p>
        </p:txBody>
      </p:sp>
    </p:spTree>
    <p:extLst>
      <p:ext uri="{BB962C8B-B14F-4D97-AF65-F5344CB8AC3E}">
        <p14:creationId xmlns:p14="http://schemas.microsoft.com/office/powerpoint/2010/main" val="1781456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1</a:t>
            </a:fld>
            <a:endParaRPr lang="en-US"/>
          </a:p>
        </p:txBody>
      </p:sp>
    </p:spTree>
    <p:extLst>
      <p:ext uri="{BB962C8B-B14F-4D97-AF65-F5344CB8AC3E}">
        <p14:creationId xmlns:p14="http://schemas.microsoft.com/office/powerpoint/2010/main" val="1180260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future growth</a:t>
            </a:r>
            <a:r>
              <a:rPr lang="en-US" baseline="0" dirty="0"/>
              <a:t> strategies that would be adopted by the company is establishing a network with local service providers. The aim is to ensure that the business has achieved growth and development over the years. </a:t>
            </a:r>
            <a:r>
              <a:rPr lang="en-US" dirty="0"/>
              <a:t>Build a network of Open Arms mental health providers within the United States.</a:t>
            </a:r>
            <a:r>
              <a:rPr lang="en-US" baseline="0" dirty="0"/>
              <a:t> This network would be focused on ensuring the company has achieved growth over the years. In addition, the company also plans to  e</a:t>
            </a:r>
            <a:r>
              <a:rPr lang="en-US" dirty="0"/>
              <a:t>xpand the services across the country through internet platforms.</a:t>
            </a:r>
            <a:r>
              <a:rPr lang="en-US" baseline="0" dirty="0"/>
              <a:t> This would improve the business performance over the years hence achieve growth. </a:t>
            </a:r>
            <a:r>
              <a:rPr lang="en-US" dirty="0"/>
              <a:t>Reinvest in the business to improve technical scalability</a:t>
            </a:r>
            <a:r>
              <a:rPr lang="en-US" baseline="0" dirty="0"/>
              <a:t> is also one of the main ideas for the company to achieve its development. </a:t>
            </a:r>
            <a:r>
              <a:rPr lang="en-US" dirty="0"/>
              <a:t>Get into alliance with existing telemedicine providers in the country is also</a:t>
            </a:r>
            <a:r>
              <a:rPr lang="en-US" baseline="0" dirty="0"/>
              <a:t> a major step for the business. </a:t>
            </a:r>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10</a:t>
            </a:fld>
            <a:endParaRPr lang="en-US"/>
          </a:p>
        </p:txBody>
      </p:sp>
    </p:spTree>
    <p:extLst>
      <p:ext uri="{BB962C8B-B14F-4D97-AF65-F5344CB8AC3E}">
        <p14:creationId xmlns:p14="http://schemas.microsoft.com/office/powerpoint/2010/main" val="30686358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Mergers with other larger telemedicine providers within the country is the planned exit for the business.</a:t>
            </a:r>
          </a:p>
          <a:p>
            <a:r>
              <a:rPr lang="en-US" dirty="0"/>
              <a:t>If the business grows within 10 years and meets the conditions for expanding, an initial public offering is also another strategy that can be used to expand the business.</a:t>
            </a:r>
          </a:p>
          <a:p>
            <a:r>
              <a:rPr lang="en-US" dirty="0"/>
              <a:t>The business can also be sold to other owners if the available ownership agrees to the present terms of ownership. </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11</a:t>
            </a:fld>
            <a:endParaRPr lang="en-US"/>
          </a:p>
        </p:txBody>
      </p:sp>
    </p:spTree>
    <p:extLst>
      <p:ext uri="{BB962C8B-B14F-4D97-AF65-F5344CB8AC3E}">
        <p14:creationId xmlns:p14="http://schemas.microsoft.com/office/powerpoint/2010/main" val="4065366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one of the keys to success is for Open Arms to develop strategic partnerships with local providers to ensure delivery of mental health services.</a:t>
            </a:r>
            <a:r>
              <a:rPr lang="en-US" baseline="0" dirty="0"/>
              <a:t> The overall health strategies can be enhanced through improved care provision that can be achieved through engagement of enhanced service provision to the local communities and audiences. </a:t>
            </a:r>
            <a:r>
              <a:rPr lang="en-US" dirty="0"/>
              <a:t>Securing a working capital for the company would also improve the achievement of its vision and mandate.</a:t>
            </a:r>
          </a:p>
          <a:p>
            <a:r>
              <a:rPr lang="en-US" dirty="0"/>
              <a:t>Through improved communication and awareness programs, the services provided can be communicated to a larger audience. </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12</a:t>
            </a:fld>
            <a:endParaRPr lang="en-US"/>
          </a:p>
        </p:txBody>
      </p:sp>
    </p:spTree>
    <p:extLst>
      <p:ext uri="{BB962C8B-B14F-4D97-AF65-F5344CB8AC3E}">
        <p14:creationId xmlns:p14="http://schemas.microsoft.com/office/powerpoint/2010/main" val="3761078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Arms Mental Health Facility is a community based company providing counseling services, home based care services and recovery programs for mental health. </a:t>
            </a:r>
          </a:p>
          <a:p>
            <a:r>
              <a:rPr lang="en-US" dirty="0"/>
              <a:t>The vision of the company is to provide quality services to all patients at a low cost</a:t>
            </a:r>
          </a:p>
          <a:p>
            <a:r>
              <a:rPr lang="en-US" dirty="0"/>
              <a:t>An array of behavioral health services are to be provided for the companies future development.</a:t>
            </a:r>
          </a:p>
          <a:p>
            <a:r>
              <a:rPr lang="en-US" dirty="0"/>
              <a:t>This business plan contains an explanation of the business model, target market, funding and future goals for the company.  </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2</a:t>
            </a:fld>
            <a:endParaRPr lang="en-US"/>
          </a:p>
        </p:txBody>
      </p:sp>
    </p:spTree>
    <p:extLst>
      <p:ext uri="{BB962C8B-B14F-4D97-AF65-F5344CB8AC3E}">
        <p14:creationId xmlns:p14="http://schemas.microsoft.com/office/powerpoint/2010/main" val="2804402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vision of the company is to provide quality services to all patients at a low cost. The</a:t>
            </a:r>
            <a:r>
              <a:rPr lang="en-US" baseline="0" dirty="0"/>
              <a:t> company is focused on the provision of quality mental health services that will boost the performance of the company around the country. Improved community awareness in the center is the main goal that would be achieved through improved collaboration of the company with local service providers. </a:t>
            </a:r>
            <a:r>
              <a:rPr lang="en-US" dirty="0"/>
              <a:t>The mission of the company is to promote the mental wellbeing of individuals and families within the </a:t>
            </a:r>
            <a:r>
              <a:rPr lang="en-US" dirty="0" err="1"/>
              <a:t>region.Open</a:t>
            </a:r>
            <a:r>
              <a:rPr lang="en-US" dirty="0"/>
              <a:t> Arms facilities are focused on the provision of the best healthcare services in the region. </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3</a:t>
            </a:fld>
            <a:endParaRPr lang="en-US"/>
          </a:p>
        </p:txBody>
      </p:sp>
    </p:spTree>
    <p:extLst>
      <p:ext uri="{BB962C8B-B14F-4D97-AF65-F5344CB8AC3E}">
        <p14:creationId xmlns:p14="http://schemas.microsoft.com/office/powerpoint/2010/main" val="851523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Arms is a privately owned business that began as a private limited company in 2019. </a:t>
            </a:r>
          </a:p>
          <a:p>
            <a:r>
              <a:rPr lang="en-US" dirty="0"/>
              <a:t>One of the main plans of the company is to provide mental health and substance abuse services to the community members. The main goal for the business is to continuously develop and improve services provided at the center.</a:t>
            </a:r>
          </a:p>
          <a:p>
            <a:r>
              <a:rPr lang="en-US" dirty="0"/>
              <a:t>The company plans to gain strategic alliances with other mental service providers in the region so as to increase its presence among community healthcare providers. </a:t>
            </a:r>
            <a:r>
              <a:rPr lang="en-US" baseline="0" dirty="0"/>
              <a:t> The other goal for the business is to ensure that the centers commitment to excellence has been increased. </a:t>
            </a:r>
            <a:endParaRPr lang="en-US" dirty="0"/>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4</a:t>
            </a:fld>
            <a:endParaRPr lang="en-US"/>
          </a:p>
        </p:txBody>
      </p:sp>
    </p:spTree>
    <p:extLst>
      <p:ext uri="{BB962C8B-B14F-4D97-AF65-F5344CB8AC3E}">
        <p14:creationId xmlns:p14="http://schemas.microsoft.com/office/powerpoint/2010/main" val="1995927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a:t>
            </a:r>
            <a:r>
              <a:rPr lang="en-US" baseline="0" dirty="0"/>
              <a:t>n Arms will provide a wide range of services to its potential clients. These include provision of counseling services, conducting mental health services, </a:t>
            </a:r>
            <a:r>
              <a:rPr lang="en-US" dirty="0"/>
              <a:t>Conducting mental health </a:t>
            </a:r>
            <a:r>
              <a:rPr lang="en-US" dirty="0" err="1"/>
              <a:t>assessment,Provision</a:t>
            </a:r>
            <a:r>
              <a:rPr lang="en-US" dirty="0"/>
              <a:t> of treatment referrals.</a:t>
            </a:r>
          </a:p>
          <a:p>
            <a:r>
              <a:rPr lang="en-US" dirty="0"/>
              <a:t>Provision of self help books to help people recover.</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5</a:t>
            </a:fld>
            <a:endParaRPr lang="en-US"/>
          </a:p>
        </p:txBody>
      </p:sp>
    </p:spTree>
    <p:extLst>
      <p:ext uri="{BB962C8B-B14F-4D97-AF65-F5344CB8AC3E}">
        <p14:creationId xmlns:p14="http://schemas.microsoft.com/office/powerpoint/2010/main" val="961566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Arms plans to use business to customer model </a:t>
            </a:r>
          </a:p>
          <a:p>
            <a:r>
              <a:rPr lang="en-US" dirty="0"/>
              <a:t>The clients would be visiting the business premises to receive their services.</a:t>
            </a:r>
          </a:p>
          <a:p>
            <a:r>
              <a:rPr lang="en-US" dirty="0"/>
              <a:t>The business plans to enter into aggressive communication strategies aimed at expanding its businesses. </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6</a:t>
            </a:fld>
            <a:endParaRPr lang="en-US"/>
          </a:p>
        </p:txBody>
      </p:sp>
    </p:spTree>
    <p:extLst>
      <p:ext uri="{BB962C8B-B14F-4D97-AF65-F5344CB8AC3E}">
        <p14:creationId xmlns:p14="http://schemas.microsoft.com/office/powerpoint/2010/main" val="2930797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Mental health problems are extremely common in urban populations. </a:t>
            </a:r>
          </a:p>
          <a:p>
            <a:r>
              <a:rPr lang="en-US" dirty="0"/>
              <a:t>The target market for Open Arms services is urban areas such as New York city. </a:t>
            </a:r>
          </a:p>
          <a:p>
            <a:r>
              <a:rPr lang="en-US" dirty="0"/>
              <a:t>The target population will comprise of individuals aged 15 years and above who are willing to take mental health and counseling services and have been insured by the government.</a:t>
            </a:r>
          </a:p>
          <a:p>
            <a:r>
              <a:rPr lang="en-US" dirty="0"/>
              <a:t>While the service will be available to New York city area, it would be expanded to other regions as the business grows.</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7</a:t>
            </a:fld>
            <a:endParaRPr lang="en-US"/>
          </a:p>
        </p:txBody>
      </p:sp>
    </p:spTree>
    <p:extLst>
      <p:ext uri="{BB962C8B-B14F-4D97-AF65-F5344CB8AC3E}">
        <p14:creationId xmlns:p14="http://schemas.microsoft.com/office/powerpoint/2010/main" val="1762433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50% of the funding would come from the grants offered by the county department of health.</a:t>
            </a:r>
          </a:p>
          <a:p>
            <a:r>
              <a:rPr lang="en-US" dirty="0"/>
              <a:t>20% of the funding would be achieved through funding from the local bank</a:t>
            </a:r>
          </a:p>
          <a:p>
            <a:r>
              <a:rPr lang="en-US" dirty="0"/>
              <a:t>30% of the funding would be achieved from the local savings of the business owners.</a:t>
            </a:r>
          </a:p>
        </p:txBody>
      </p:sp>
      <p:sp>
        <p:nvSpPr>
          <p:cNvPr id="4" name="Slide Number Placeholder 3"/>
          <p:cNvSpPr>
            <a:spLocks noGrp="1"/>
          </p:cNvSpPr>
          <p:nvPr>
            <p:ph type="sldNum" sz="quarter" idx="10"/>
          </p:nvPr>
        </p:nvSpPr>
        <p:spPr/>
        <p:txBody>
          <a:bodyPr/>
          <a:lstStyle/>
          <a:p>
            <a:fld id="{0D85A6BA-72DA-40E7-9748-D6D214055BBD}" type="slidenum">
              <a:rPr lang="en-US" smtClean="0"/>
              <a:t>8</a:t>
            </a:fld>
            <a:endParaRPr lang="en-US"/>
          </a:p>
        </p:txBody>
      </p:sp>
    </p:spTree>
    <p:extLst>
      <p:ext uri="{BB962C8B-B14F-4D97-AF65-F5344CB8AC3E}">
        <p14:creationId xmlns:p14="http://schemas.microsoft.com/office/powerpoint/2010/main" val="13096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pricing strategy will depend on the service requirements for the individuals. </a:t>
            </a:r>
          </a:p>
          <a:p>
            <a:r>
              <a:rPr lang="en-US" dirty="0"/>
              <a:t>Psychotherapists and psychiatrists will have to track their billing and pricing strategy for the new services</a:t>
            </a:r>
          </a:p>
          <a:p>
            <a:r>
              <a:rPr lang="en-US" dirty="0"/>
              <a:t>The average price for a session will be $50 per hour with a competent psychiatrist fro the process of service delivery.</a:t>
            </a:r>
          </a:p>
          <a:p>
            <a:endParaRPr lang="en-US" dirty="0"/>
          </a:p>
        </p:txBody>
      </p:sp>
      <p:sp>
        <p:nvSpPr>
          <p:cNvPr id="4" name="Slide Number Placeholder 3"/>
          <p:cNvSpPr>
            <a:spLocks noGrp="1"/>
          </p:cNvSpPr>
          <p:nvPr>
            <p:ph type="sldNum" sz="quarter" idx="10"/>
          </p:nvPr>
        </p:nvSpPr>
        <p:spPr/>
        <p:txBody>
          <a:bodyPr/>
          <a:lstStyle/>
          <a:p>
            <a:fld id="{0D85A6BA-72DA-40E7-9748-D6D214055BBD}" type="slidenum">
              <a:rPr lang="en-US" smtClean="0"/>
              <a:t>9</a:t>
            </a:fld>
            <a:endParaRPr lang="en-US"/>
          </a:p>
        </p:txBody>
      </p:sp>
    </p:spTree>
    <p:extLst>
      <p:ext uri="{BB962C8B-B14F-4D97-AF65-F5344CB8AC3E}">
        <p14:creationId xmlns:p14="http://schemas.microsoft.com/office/powerpoint/2010/main" val="391546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1950411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344309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18663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3448649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12623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346327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2932040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1796821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1212503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576E4D-D193-4E92-90E0-AB44ED40616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153581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576E4D-D193-4E92-90E0-AB44ED40616E}"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1378542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576E4D-D193-4E92-90E0-AB44ED40616E}" type="datetimeFigureOut">
              <a:rPr lang="en-US" smtClean="0"/>
              <a:t>6/12/2021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1766244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576E4D-D193-4E92-90E0-AB44ED40616E}" type="datetimeFigureOut">
              <a:rPr lang="en-US" smtClean="0"/>
              <a:t>6/12/2021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847770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576E4D-D193-4E92-90E0-AB44ED40616E}" type="datetimeFigureOut">
              <a:rPr lang="en-US" smtClean="0"/>
              <a:t>6/12/2021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4201611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9576E4D-D193-4E92-90E0-AB44ED40616E}"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3379954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576E4D-D193-4E92-90E0-AB44ED40616E}"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4C8034-2065-43FD-A872-6213904C31B4}" type="slidenum">
              <a:rPr lang="en-US" smtClean="0"/>
              <a:t>‹#›</a:t>
            </a:fld>
            <a:endParaRPr lang="en-US"/>
          </a:p>
        </p:txBody>
      </p:sp>
    </p:spTree>
    <p:extLst>
      <p:ext uri="{BB962C8B-B14F-4D97-AF65-F5344CB8AC3E}">
        <p14:creationId xmlns:p14="http://schemas.microsoft.com/office/powerpoint/2010/main" val="286684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9576E4D-D193-4E92-90E0-AB44ED40616E}" type="datetimeFigureOut">
              <a:rPr lang="en-US" smtClean="0"/>
              <a:t>6/12/2021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64C8034-2065-43FD-A872-6213904C31B4}" type="slidenum">
              <a:rPr lang="en-US" smtClean="0"/>
              <a:t>‹#›</a:t>
            </a:fld>
            <a:endParaRPr lang="en-US"/>
          </a:p>
        </p:txBody>
      </p:sp>
    </p:spTree>
    <p:extLst>
      <p:ext uri="{BB962C8B-B14F-4D97-AF65-F5344CB8AC3E}">
        <p14:creationId xmlns:p14="http://schemas.microsoft.com/office/powerpoint/2010/main" val="14362755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Business Plan</a:t>
            </a:r>
          </a:p>
        </p:txBody>
      </p:sp>
      <p:sp>
        <p:nvSpPr>
          <p:cNvPr id="3" name="Subtitle 2"/>
          <p:cNvSpPr>
            <a:spLocks noGrp="1"/>
          </p:cNvSpPr>
          <p:nvPr>
            <p:ph type="subTitle" idx="1"/>
          </p:nvPr>
        </p:nvSpPr>
        <p:spPr/>
        <p:txBody>
          <a:bodyPr/>
          <a:lstStyle/>
          <a:p>
            <a:r>
              <a:rPr lang="en-US" dirty="0"/>
              <a:t>Open Arms Mental Health Facility</a:t>
            </a:r>
          </a:p>
        </p:txBody>
      </p:sp>
    </p:spTree>
    <p:extLst>
      <p:ext uri="{BB962C8B-B14F-4D97-AF65-F5344CB8AC3E}">
        <p14:creationId xmlns:p14="http://schemas.microsoft.com/office/powerpoint/2010/main" val="3240953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Growth Strategies</a:t>
            </a:r>
          </a:p>
        </p:txBody>
      </p:sp>
      <p:sp>
        <p:nvSpPr>
          <p:cNvPr id="3" name="Content Placeholder 2"/>
          <p:cNvSpPr>
            <a:spLocks noGrp="1"/>
          </p:cNvSpPr>
          <p:nvPr>
            <p:ph idx="1"/>
          </p:nvPr>
        </p:nvSpPr>
        <p:spPr/>
        <p:txBody>
          <a:bodyPr/>
          <a:lstStyle/>
          <a:p>
            <a:r>
              <a:rPr lang="en-US" dirty="0"/>
              <a:t>Build a network of Open Arms mental health providers within the United States. </a:t>
            </a:r>
          </a:p>
          <a:p>
            <a:r>
              <a:rPr lang="en-US" dirty="0"/>
              <a:t>Expand the services across the country through internet platforms </a:t>
            </a:r>
          </a:p>
          <a:p>
            <a:r>
              <a:rPr lang="en-US" dirty="0"/>
              <a:t>Reinvest in the business to improve technical scalability </a:t>
            </a:r>
          </a:p>
          <a:p>
            <a:r>
              <a:rPr lang="en-US" dirty="0"/>
              <a:t>Get into alliance with existing telemedicine providers in the country.</a:t>
            </a:r>
          </a:p>
        </p:txBody>
      </p:sp>
    </p:spTree>
    <p:extLst>
      <p:ext uri="{BB962C8B-B14F-4D97-AF65-F5344CB8AC3E}">
        <p14:creationId xmlns:p14="http://schemas.microsoft.com/office/powerpoint/2010/main" val="940204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Exit Strategy</a:t>
            </a:r>
          </a:p>
        </p:txBody>
      </p:sp>
      <p:sp>
        <p:nvSpPr>
          <p:cNvPr id="3" name="Content Placeholder 2"/>
          <p:cNvSpPr>
            <a:spLocks noGrp="1"/>
          </p:cNvSpPr>
          <p:nvPr>
            <p:ph idx="1"/>
          </p:nvPr>
        </p:nvSpPr>
        <p:spPr/>
        <p:txBody>
          <a:bodyPr/>
          <a:lstStyle/>
          <a:p>
            <a:r>
              <a:rPr lang="en-US" dirty="0"/>
              <a:t>Mergers with other larger telemedicine providers within the country is the planned exit for the business.</a:t>
            </a:r>
          </a:p>
          <a:p>
            <a:r>
              <a:rPr lang="en-US" dirty="0"/>
              <a:t>If the business grows within 10 years and meets the conditions for expanding, an initial public offering is also another strategy that can be used to expand the business.</a:t>
            </a:r>
          </a:p>
          <a:p>
            <a:r>
              <a:rPr lang="en-US" dirty="0"/>
              <a:t>The business can also be sold to other owners if the available ownership agrees to the present terms of ownership. </a:t>
            </a:r>
          </a:p>
        </p:txBody>
      </p:sp>
    </p:spTree>
    <p:extLst>
      <p:ext uri="{BB962C8B-B14F-4D97-AF65-F5344CB8AC3E}">
        <p14:creationId xmlns:p14="http://schemas.microsoft.com/office/powerpoint/2010/main" val="3040872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9694"/>
            <a:ext cx="10515600" cy="1325563"/>
          </a:xfrm>
        </p:spPr>
        <p:txBody>
          <a:bodyPr/>
          <a:lstStyle/>
          <a:p>
            <a:r>
              <a:rPr lang="en-US" dirty="0"/>
              <a:t>Conclusion</a:t>
            </a:r>
          </a:p>
        </p:txBody>
      </p:sp>
      <p:sp>
        <p:nvSpPr>
          <p:cNvPr id="3" name="Content Placeholder 2"/>
          <p:cNvSpPr>
            <a:spLocks noGrp="1"/>
          </p:cNvSpPr>
          <p:nvPr>
            <p:ph idx="1"/>
          </p:nvPr>
        </p:nvSpPr>
        <p:spPr/>
        <p:txBody>
          <a:bodyPr/>
          <a:lstStyle/>
          <a:p>
            <a:r>
              <a:rPr lang="en-US" dirty="0"/>
              <a:t>To sum it up, one of the keys to success is for Open Arms to develop strategic partnerships with local providers to ensure delivery of mental health services. </a:t>
            </a:r>
          </a:p>
          <a:p>
            <a:r>
              <a:rPr lang="en-US" dirty="0"/>
              <a:t>Securing a working capital for the company would also improve the achievement of its vision and mandate.</a:t>
            </a:r>
          </a:p>
          <a:p>
            <a:r>
              <a:rPr lang="en-US" dirty="0"/>
              <a:t>Through improved communication and awareness programs, the services provided can be communicated to a larger audience. </a:t>
            </a:r>
          </a:p>
        </p:txBody>
      </p:sp>
    </p:spTree>
    <p:extLst>
      <p:ext uri="{BB962C8B-B14F-4D97-AF65-F5344CB8AC3E}">
        <p14:creationId xmlns:p14="http://schemas.microsoft.com/office/powerpoint/2010/main" val="623992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lstStyle/>
          <a:p>
            <a:r>
              <a:rPr lang="en-US" dirty="0"/>
              <a:t>King, V. M. (2020). </a:t>
            </a:r>
            <a:r>
              <a:rPr lang="en-US" i="1" dirty="0"/>
              <a:t>Community is a mental health facility: Or, healthy people are crazy too</a:t>
            </a:r>
            <a:r>
              <a:rPr lang="en-US" dirty="0"/>
              <a:t>. New Jersey: Princeton University</a:t>
            </a:r>
          </a:p>
          <a:p>
            <a:r>
              <a:rPr lang="en-US" dirty="0"/>
              <a:t> Patel, V., 2016). </a:t>
            </a:r>
            <a:r>
              <a:rPr lang="en-US" i="1" dirty="0"/>
              <a:t>Mental, neurological, and substance use disorders</a:t>
            </a:r>
            <a:r>
              <a:rPr lang="en-US" dirty="0"/>
              <a:t>. Boston: Massachusetts </a:t>
            </a:r>
          </a:p>
          <a:p>
            <a:r>
              <a:rPr lang="en-US" dirty="0"/>
              <a:t>Cape, W. H., &amp; Kansas. (2015). </a:t>
            </a:r>
            <a:r>
              <a:rPr lang="en-US" i="1" dirty="0"/>
              <a:t>A guidebook for the governing boards of community mental health centers</a:t>
            </a:r>
            <a:r>
              <a:rPr lang="en-US" dirty="0"/>
              <a:t>. Topeka: Community Mental Health Services.</a:t>
            </a:r>
          </a:p>
          <a:p>
            <a:r>
              <a:rPr lang="en-US" dirty="0" err="1"/>
              <a:t>McCuskey</a:t>
            </a:r>
            <a:r>
              <a:rPr lang="en-US" dirty="0"/>
              <a:t>, S. M., &amp; Pasha, S. (2017). </a:t>
            </a:r>
            <a:r>
              <a:rPr lang="en-US" i="1" dirty="0"/>
              <a:t>Design for Mental and Behavioral Health</a:t>
            </a:r>
            <a:r>
              <a:rPr lang="en-US" dirty="0"/>
              <a:t>. Milton: Taylor and Francis.</a:t>
            </a:r>
          </a:p>
          <a:p>
            <a:endParaRPr lang="en-US" dirty="0"/>
          </a:p>
        </p:txBody>
      </p:sp>
    </p:spTree>
    <p:extLst>
      <p:ext uri="{BB962C8B-B14F-4D97-AF65-F5344CB8AC3E}">
        <p14:creationId xmlns:p14="http://schemas.microsoft.com/office/powerpoint/2010/main" val="420215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Executive Summary </a:t>
            </a:r>
          </a:p>
        </p:txBody>
      </p:sp>
      <p:sp>
        <p:nvSpPr>
          <p:cNvPr id="3" name="Content Placeholder 2"/>
          <p:cNvSpPr>
            <a:spLocks noGrp="1"/>
          </p:cNvSpPr>
          <p:nvPr>
            <p:ph idx="1"/>
          </p:nvPr>
        </p:nvSpPr>
        <p:spPr/>
        <p:txBody>
          <a:bodyPr/>
          <a:lstStyle/>
          <a:p>
            <a:r>
              <a:rPr lang="en-US" dirty="0"/>
              <a:t>Open Arms Mental Health Facility is a community based company providing counseling services, home based care services and recovery programs for mental health. </a:t>
            </a:r>
          </a:p>
          <a:p>
            <a:r>
              <a:rPr lang="en-US" dirty="0"/>
              <a:t>An array of behavioral health services are to be provided for the companies future development.</a:t>
            </a:r>
          </a:p>
          <a:p>
            <a:r>
              <a:rPr lang="en-US" dirty="0"/>
              <a:t>This business plan contains an explanation of the business model, target market, funding and future goals for the company.  </a:t>
            </a:r>
          </a:p>
          <a:p>
            <a:endParaRPr lang="en-US" dirty="0"/>
          </a:p>
          <a:p>
            <a:endParaRPr lang="en-US" dirty="0"/>
          </a:p>
        </p:txBody>
      </p:sp>
    </p:spTree>
    <p:extLst>
      <p:ext uri="{BB962C8B-B14F-4D97-AF65-F5344CB8AC3E}">
        <p14:creationId xmlns:p14="http://schemas.microsoft.com/office/powerpoint/2010/main" val="2072282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Mission and Vision of Open Arms </a:t>
            </a:r>
          </a:p>
        </p:txBody>
      </p:sp>
      <p:sp>
        <p:nvSpPr>
          <p:cNvPr id="3" name="Content Placeholder 2"/>
          <p:cNvSpPr>
            <a:spLocks noGrp="1"/>
          </p:cNvSpPr>
          <p:nvPr>
            <p:ph idx="1"/>
          </p:nvPr>
        </p:nvSpPr>
        <p:spPr/>
        <p:txBody>
          <a:bodyPr/>
          <a:lstStyle/>
          <a:p>
            <a:r>
              <a:rPr lang="en-US" dirty="0"/>
              <a:t>The vision of the company is to provide quality services to all patients at a low cost</a:t>
            </a:r>
          </a:p>
          <a:p>
            <a:r>
              <a:rPr lang="en-US" dirty="0"/>
              <a:t>The mission of the company is to promote the mental wellbeing of individuals and families within the region.</a:t>
            </a:r>
          </a:p>
          <a:p>
            <a:r>
              <a:rPr lang="en-US" dirty="0"/>
              <a:t>Open Arms facilities are focused on the provision of the best healthcare services in the region. </a:t>
            </a:r>
          </a:p>
        </p:txBody>
      </p:sp>
    </p:spTree>
    <p:extLst>
      <p:ext uri="{BB962C8B-B14F-4D97-AF65-F5344CB8AC3E}">
        <p14:creationId xmlns:p14="http://schemas.microsoft.com/office/powerpoint/2010/main" val="249797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Profile and Goals</a:t>
            </a:r>
          </a:p>
        </p:txBody>
      </p:sp>
      <p:sp>
        <p:nvSpPr>
          <p:cNvPr id="3" name="Content Placeholder 2"/>
          <p:cNvSpPr>
            <a:spLocks noGrp="1"/>
          </p:cNvSpPr>
          <p:nvPr>
            <p:ph idx="1"/>
          </p:nvPr>
        </p:nvSpPr>
        <p:spPr/>
        <p:txBody>
          <a:bodyPr/>
          <a:lstStyle/>
          <a:p>
            <a:r>
              <a:rPr lang="en-US" dirty="0"/>
              <a:t>Open Arms is a privately owned business that began as a private limited company in 2019. </a:t>
            </a:r>
          </a:p>
          <a:p>
            <a:r>
              <a:rPr lang="en-US" dirty="0"/>
              <a:t>One of the main plans of the company is to provide mental health and substance abuse services to the community members.</a:t>
            </a:r>
          </a:p>
          <a:p>
            <a:r>
              <a:rPr lang="en-US" dirty="0"/>
              <a:t>The main goal for the business is to continuously develop and improve services provided at the center.</a:t>
            </a:r>
          </a:p>
          <a:p>
            <a:r>
              <a:rPr lang="en-US" dirty="0"/>
              <a:t>The company plans to gain strategic alliances with other mental service providers in the region so as to increase its presence among community healthcare providers. </a:t>
            </a:r>
          </a:p>
        </p:txBody>
      </p:sp>
    </p:spTree>
    <p:extLst>
      <p:ext uri="{BB962C8B-B14F-4D97-AF65-F5344CB8AC3E}">
        <p14:creationId xmlns:p14="http://schemas.microsoft.com/office/powerpoint/2010/main" val="370681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Products and Services </a:t>
            </a:r>
          </a:p>
        </p:txBody>
      </p:sp>
      <p:sp>
        <p:nvSpPr>
          <p:cNvPr id="3" name="Content Placeholder 2"/>
          <p:cNvSpPr>
            <a:spLocks noGrp="1"/>
          </p:cNvSpPr>
          <p:nvPr>
            <p:ph idx="1"/>
          </p:nvPr>
        </p:nvSpPr>
        <p:spPr/>
        <p:txBody>
          <a:bodyPr/>
          <a:lstStyle/>
          <a:p>
            <a:r>
              <a:rPr lang="en-US" dirty="0"/>
              <a:t>Providing counseling services </a:t>
            </a:r>
          </a:p>
          <a:p>
            <a:r>
              <a:rPr lang="en-US" dirty="0"/>
              <a:t>Conducting mental health services </a:t>
            </a:r>
          </a:p>
          <a:p>
            <a:r>
              <a:rPr lang="en-US" dirty="0"/>
              <a:t>Conducting mental health assessments</a:t>
            </a:r>
          </a:p>
          <a:p>
            <a:r>
              <a:rPr lang="en-US" dirty="0"/>
              <a:t>Provision of treatment referrals.</a:t>
            </a:r>
          </a:p>
          <a:p>
            <a:r>
              <a:rPr lang="en-US" dirty="0"/>
              <a:t>Provision of self help books to help people recover.</a:t>
            </a:r>
          </a:p>
        </p:txBody>
      </p:sp>
    </p:spTree>
    <p:extLst>
      <p:ext uri="{BB962C8B-B14F-4D97-AF65-F5344CB8AC3E}">
        <p14:creationId xmlns:p14="http://schemas.microsoft.com/office/powerpoint/2010/main" val="1141373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Model </a:t>
            </a:r>
          </a:p>
        </p:txBody>
      </p:sp>
      <p:sp>
        <p:nvSpPr>
          <p:cNvPr id="3" name="Content Placeholder 2"/>
          <p:cNvSpPr>
            <a:spLocks noGrp="1"/>
          </p:cNvSpPr>
          <p:nvPr>
            <p:ph idx="1"/>
          </p:nvPr>
        </p:nvSpPr>
        <p:spPr/>
        <p:txBody>
          <a:bodyPr/>
          <a:lstStyle/>
          <a:p>
            <a:r>
              <a:rPr lang="en-US" dirty="0"/>
              <a:t>Open Arms plans to use business to customer model </a:t>
            </a:r>
          </a:p>
          <a:p>
            <a:r>
              <a:rPr lang="en-US" dirty="0"/>
              <a:t>A fee for service model would be implemented when the business begins.</a:t>
            </a:r>
          </a:p>
          <a:p>
            <a:r>
              <a:rPr lang="en-US" dirty="0"/>
              <a:t>The clients would be visiting the business premises to receive their services.</a:t>
            </a:r>
          </a:p>
          <a:p>
            <a:r>
              <a:rPr lang="en-US" dirty="0"/>
              <a:t>The business plans to enter into aggressive communication strategies aimed at expanding its businesses. </a:t>
            </a:r>
          </a:p>
        </p:txBody>
      </p:sp>
    </p:spTree>
    <p:extLst>
      <p:ext uri="{BB962C8B-B14F-4D97-AF65-F5344CB8AC3E}">
        <p14:creationId xmlns:p14="http://schemas.microsoft.com/office/powerpoint/2010/main" val="2748018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Market </a:t>
            </a:r>
          </a:p>
        </p:txBody>
      </p:sp>
      <p:sp>
        <p:nvSpPr>
          <p:cNvPr id="3" name="Content Placeholder 2"/>
          <p:cNvSpPr>
            <a:spLocks noGrp="1"/>
          </p:cNvSpPr>
          <p:nvPr>
            <p:ph idx="1"/>
          </p:nvPr>
        </p:nvSpPr>
        <p:spPr/>
        <p:txBody>
          <a:bodyPr/>
          <a:lstStyle/>
          <a:p>
            <a:r>
              <a:rPr lang="en-US" dirty="0"/>
              <a:t>Mental health problems are extremely common in urban populations. </a:t>
            </a:r>
          </a:p>
          <a:p>
            <a:r>
              <a:rPr lang="en-US" dirty="0"/>
              <a:t>The target market for Open Arms services is urban areas such as New York city. </a:t>
            </a:r>
          </a:p>
          <a:p>
            <a:r>
              <a:rPr lang="en-US" dirty="0"/>
              <a:t>The target population will comprise of individuals aged 15 years and above who are willing to take mental health and counseling services and have been insured by the government.</a:t>
            </a:r>
          </a:p>
          <a:p>
            <a:r>
              <a:rPr lang="en-US" dirty="0"/>
              <a:t>While the service will be available to New York city area, it would be expanded to other regions as the business grows.</a:t>
            </a:r>
          </a:p>
        </p:txBody>
      </p:sp>
    </p:spTree>
    <p:extLst>
      <p:ext uri="{BB962C8B-B14F-4D97-AF65-F5344CB8AC3E}">
        <p14:creationId xmlns:p14="http://schemas.microsoft.com/office/powerpoint/2010/main" val="3359678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 up Funding </a:t>
            </a:r>
          </a:p>
        </p:txBody>
      </p:sp>
      <p:sp>
        <p:nvSpPr>
          <p:cNvPr id="3" name="Content Placeholder 2"/>
          <p:cNvSpPr>
            <a:spLocks noGrp="1"/>
          </p:cNvSpPr>
          <p:nvPr>
            <p:ph idx="1"/>
          </p:nvPr>
        </p:nvSpPr>
        <p:spPr/>
        <p:txBody>
          <a:bodyPr/>
          <a:lstStyle/>
          <a:p>
            <a:r>
              <a:rPr lang="en-US" dirty="0"/>
              <a:t>50% of the funding would come from the grants offered by the county department of health.</a:t>
            </a:r>
          </a:p>
          <a:p>
            <a:r>
              <a:rPr lang="en-US" dirty="0"/>
              <a:t>20% of the funding would be achieved through funding from the local bank</a:t>
            </a:r>
          </a:p>
          <a:p>
            <a:r>
              <a:rPr lang="en-US" dirty="0"/>
              <a:t>30% of the funding would be achieved from the local savings of the business owners.</a:t>
            </a:r>
          </a:p>
        </p:txBody>
      </p:sp>
    </p:spTree>
    <p:extLst>
      <p:ext uri="{BB962C8B-B14F-4D97-AF65-F5344CB8AC3E}">
        <p14:creationId xmlns:p14="http://schemas.microsoft.com/office/powerpoint/2010/main" val="990197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Pricing Strategy</a:t>
            </a:r>
          </a:p>
        </p:txBody>
      </p:sp>
      <p:sp>
        <p:nvSpPr>
          <p:cNvPr id="3" name="Content Placeholder 2"/>
          <p:cNvSpPr>
            <a:spLocks noGrp="1"/>
          </p:cNvSpPr>
          <p:nvPr>
            <p:ph idx="1"/>
          </p:nvPr>
        </p:nvSpPr>
        <p:spPr/>
        <p:txBody>
          <a:bodyPr/>
          <a:lstStyle/>
          <a:p>
            <a:r>
              <a:rPr lang="en-US" dirty="0"/>
              <a:t>The pricing strategy will depend on the service requirements for the individuals. </a:t>
            </a:r>
          </a:p>
          <a:p>
            <a:r>
              <a:rPr lang="en-US" dirty="0"/>
              <a:t>Psychotherapists and psychiatrists will have to track their billing and pricing strategy for the new services</a:t>
            </a:r>
          </a:p>
          <a:p>
            <a:r>
              <a:rPr lang="en-US" dirty="0"/>
              <a:t>The average price for a session will be $50 per hour with a competent psychiatrist fro the process of service delivery.</a:t>
            </a:r>
          </a:p>
        </p:txBody>
      </p:sp>
    </p:spTree>
    <p:extLst>
      <p:ext uri="{BB962C8B-B14F-4D97-AF65-F5344CB8AC3E}">
        <p14:creationId xmlns:p14="http://schemas.microsoft.com/office/powerpoint/2010/main" val="224721993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267</TotalTime>
  <Words>1541</Words>
  <Application>Microsoft Office PowerPoint</Application>
  <PresentationFormat>Widescreen</PresentationFormat>
  <Paragraphs>98</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Facet</vt:lpstr>
      <vt:lpstr>Business Plan</vt:lpstr>
      <vt:lpstr>Executive Summary </vt:lpstr>
      <vt:lpstr>Mission and Vision of Open Arms </vt:lpstr>
      <vt:lpstr>Profile and Goals</vt:lpstr>
      <vt:lpstr>Products and Services </vt:lpstr>
      <vt:lpstr>Business Model </vt:lpstr>
      <vt:lpstr>Target Market </vt:lpstr>
      <vt:lpstr>Start up Funding </vt:lpstr>
      <vt:lpstr>Pricing Strategy</vt:lpstr>
      <vt:lpstr>Future Growth Strategies</vt:lpstr>
      <vt:lpstr>Exit Strategy</vt:lpstr>
      <vt:lpstr>Conclusion</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TITO</dc:creator>
  <cp:lastModifiedBy>Unknown User</cp:lastModifiedBy>
  <cp:revision>24</cp:revision>
  <dcterms:created xsi:type="dcterms:W3CDTF">2021-06-11T03:55:50Z</dcterms:created>
  <dcterms:modified xsi:type="dcterms:W3CDTF">2021-06-12T04:33:02Z</dcterms:modified>
</cp:coreProperties>
</file>